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3"/>
  </p:sldMasterIdLst>
  <p:notesMasterIdLst>
    <p:notesMasterId r:id="rId13"/>
  </p:notesMasterIdLst>
  <p:sldIdLst>
    <p:sldId id="267" r:id="rId4"/>
    <p:sldId id="286" r:id="rId5"/>
    <p:sldId id="289" r:id="rId6"/>
    <p:sldId id="290" r:id="rId7"/>
    <p:sldId id="293" r:id="rId8"/>
    <p:sldId id="285" r:id="rId9"/>
    <p:sldId id="288" r:id="rId10"/>
    <p:sldId id="291" r:id="rId11"/>
    <p:sldId id="29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Easterbrook" initials="AE" lastIdx="2" clrIdx="0"/>
  <p:cmAuthor id="2" name="Conor Kingston" initials="C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00FF00"/>
    <a:srgbClr val="FF00FF"/>
    <a:srgbClr val="FFFF00"/>
    <a:srgbClr val="5B9BD5"/>
    <a:srgbClr val="E7E7E7"/>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3" d="100"/>
          <a:sy n="53" d="100"/>
        </p:scale>
        <p:origin x="11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E87F1-CCEF-46A9-BD5D-925B2BAE33AE}" type="datetimeFigureOut">
              <a:rPr lang="en-US" smtClean="0"/>
              <a:t>8/19/2024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7E22-1603-4D0F-BDA5-C637E440BA20}" type="slidenum">
              <a:rPr lang="en-US" smtClean="0"/>
              <a:t>‹#›</a:t>
            </a:fld>
            <a:endParaRPr lang="en-US"/>
          </a:p>
        </p:txBody>
      </p:sp>
    </p:spTree>
    <p:extLst>
      <p:ext uri="{BB962C8B-B14F-4D97-AF65-F5344CB8AC3E}">
        <p14:creationId xmlns:p14="http://schemas.microsoft.com/office/powerpoint/2010/main" val="108847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7E22-1603-4D0F-BDA5-C637E440BA20}" type="slidenum">
              <a:rPr lang="en-US" smtClean="0"/>
              <a:t>2</a:t>
            </a:fld>
            <a:endParaRPr lang="en-US"/>
          </a:p>
        </p:txBody>
      </p:sp>
    </p:spTree>
    <p:extLst>
      <p:ext uri="{BB962C8B-B14F-4D97-AF65-F5344CB8AC3E}">
        <p14:creationId xmlns:p14="http://schemas.microsoft.com/office/powerpoint/2010/main" val="4246491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7E22-1603-4D0F-BDA5-C637E440BA20}" type="slidenum">
              <a:rPr lang="en-US" smtClean="0"/>
              <a:t>3</a:t>
            </a:fld>
            <a:endParaRPr lang="en-US"/>
          </a:p>
        </p:txBody>
      </p:sp>
    </p:spTree>
    <p:extLst>
      <p:ext uri="{BB962C8B-B14F-4D97-AF65-F5344CB8AC3E}">
        <p14:creationId xmlns:p14="http://schemas.microsoft.com/office/powerpoint/2010/main" val="100177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7E22-1603-4D0F-BDA5-C637E440BA20}" type="slidenum">
              <a:rPr lang="en-US" smtClean="0"/>
              <a:t>4</a:t>
            </a:fld>
            <a:endParaRPr lang="en-US"/>
          </a:p>
        </p:txBody>
      </p:sp>
    </p:spTree>
    <p:extLst>
      <p:ext uri="{BB962C8B-B14F-4D97-AF65-F5344CB8AC3E}">
        <p14:creationId xmlns:p14="http://schemas.microsoft.com/office/powerpoint/2010/main" val="4181101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5E7E22-1603-4D0F-BDA5-C637E440BA20}" type="slidenum">
              <a:rPr lang="en-US" smtClean="0"/>
              <a:t>6</a:t>
            </a:fld>
            <a:endParaRPr lang="en-US"/>
          </a:p>
        </p:txBody>
      </p:sp>
    </p:spTree>
    <p:extLst>
      <p:ext uri="{BB962C8B-B14F-4D97-AF65-F5344CB8AC3E}">
        <p14:creationId xmlns:p14="http://schemas.microsoft.com/office/powerpoint/2010/main" val="1833278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r>
              <a:rPr lang="en-US"/>
              <a:t>6/26/2024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1361990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6/26/2024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340782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6/26/2024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3533750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6/26/2024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331159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6/26/2024</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284678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6/26/2024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375994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6/26/2024</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291515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6/26/2024</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61727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6/26/2024</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311908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6/26/2024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210835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6/26/2024</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27FCF3-55F8-44AA-8D15-4ED6B4795FD8}" type="slidenum">
              <a:rPr lang="en-US" smtClean="0"/>
              <a:t>‹#›</a:t>
            </a:fld>
            <a:endParaRPr lang="en-US"/>
          </a:p>
        </p:txBody>
      </p:sp>
    </p:spTree>
    <p:extLst>
      <p:ext uri="{BB962C8B-B14F-4D97-AF65-F5344CB8AC3E}">
        <p14:creationId xmlns:p14="http://schemas.microsoft.com/office/powerpoint/2010/main" val="163751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6/26/2024</a:t>
            </a: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27FCF3-55F8-44AA-8D15-4ED6B4795FD8}" type="slidenum">
              <a:rPr lang="en-US" smtClean="0"/>
              <a:t>‹#›</a:t>
            </a:fld>
            <a:endParaRPr lang="en-US"/>
          </a:p>
        </p:txBody>
      </p:sp>
    </p:spTree>
    <p:extLst>
      <p:ext uri="{BB962C8B-B14F-4D97-AF65-F5344CB8AC3E}">
        <p14:creationId xmlns:p14="http://schemas.microsoft.com/office/powerpoint/2010/main" val="40396764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0B3B-5967-4926-8432-A253B28D15B7}"/>
              </a:ext>
            </a:extLst>
          </p:cNvPr>
          <p:cNvSpPr>
            <a:spLocks noGrp="1"/>
          </p:cNvSpPr>
          <p:nvPr>
            <p:ph type="ctrTitle"/>
          </p:nvPr>
        </p:nvSpPr>
        <p:spPr/>
        <p:txBody>
          <a:bodyPr>
            <a:normAutofit/>
          </a:bodyPr>
          <a:lstStyle/>
          <a:p>
            <a:r>
              <a:rPr lang="en-US" sz="3600" b="1" dirty="0"/>
              <a:t>Monthly Update </a:t>
            </a:r>
            <a:br>
              <a:rPr lang="en-US" sz="3600" b="1" dirty="0"/>
            </a:br>
            <a:r>
              <a:rPr lang="en-US" sz="3600" b="1" dirty="0"/>
              <a:t>Irrigation Efficiency Study and Farm Assessments</a:t>
            </a:r>
          </a:p>
        </p:txBody>
      </p:sp>
      <p:sp>
        <p:nvSpPr>
          <p:cNvPr id="3" name="Subtitle 2">
            <a:extLst>
              <a:ext uri="{FF2B5EF4-FFF2-40B4-BE49-F238E27FC236}">
                <a16:creationId xmlns:a16="http://schemas.microsoft.com/office/drawing/2014/main" id="{83E4983E-42BF-4B30-B3FA-313B809A2912}"/>
              </a:ext>
            </a:extLst>
          </p:cNvPr>
          <p:cNvSpPr>
            <a:spLocks noGrp="1"/>
          </p:cNvSpPr>
          <p:nvPr>
            <p:ph type="subTitle" idx="1"/>
          </p:nvPr>
        </p:nvSpPr>
        <p:spPr/>
        <p:txBody>
          <a:bodyPr/>
          <a:lstStyle/>
          <a:p>
            <a:r>
              <a:rPr lang="en-US" dirty="0"/>
              <a:t>August 18, 2024</a:t>
            </a:r>
          </a:p>
        </p:txBody>
      </p:sp>
      <p:sp>
        <p:nvSpPr>
          <p:cNvPr id="6" name="Date Placeholder 5">
            <a:extLst>
              <a:ext uri="{FF2B5EF4-FFF2-40B4-BE49-F238E27FC236}">
                <a16:creationId xmlns:a16="http://schemas.microsoft.com/office/drawing/2014/main" id="{C48196A1-3E16-4524-9422-F7FB4033E785}"/>
              </a:ext>
            </a:extLst>
          </p:cNvPr>
          <p:cNvSpPr>
            <a:spLocks noGrp="1"/>
          </p:cNvSpPr>
          <p:nvPr>
            <p:ph type="dt" sz="half" idx="10"/>
          </p:nvPr>
        </p:nvSpPr>
        <p:spPr/>
        <p:txBody>
          <a:bodyPr/>
          <a:lstStyle/>
          <a:p>
            <a:r>
              <a:rPr lang="en-US" sz="1200" dirty="0"/>
              <a:t>8/18/2024</a:t>
            </a:r>
          </a:p>
        </p:txBody>
      </p:sp>
      <p:cxnSp>
        <p:nvCxnSpPr>
          <p:cNvPr id="5" name="Straight Connector 4">
            <a:extLst>
              <a:ext uri="{FF2B5EF4-FFF2-40B4-BE49-F238E27FC236}">
                <a16:creationId xmlns:a16="http://schemas.microsoft.com/office/drawing/2014/main" id="{A752EB84-6816-4332-B1B9-ED59A15D8F31}"/>
              </a:ext>
            </a:extLst>
          </p:cNvPr>
          <p:cNvCxnSpPr>
            <a:cxnSpLocks/>
          </p:cNvCxnSpPr>
          <p:nvPr/>
        </p:nvCxnSpPr>
        <p:spPr>
          <a:xfrm>
            <a:off x="1486458" y="3500250"/>
            <a:ext cx="6126480"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 name="Picture 3" descr="A logo with a black background&#10;&#10;Description automatically generated">
            <a:extLst>
              <a:ext uri="{FF2B5EF4-FFF2-40B4-BE49-F238E27FC236}">
                <a16:creationId xmlns:a16="http://schemas.microsoft.com/office/drawing/2014/main" id="{01D8033C-EE5A-4CC5-0E26-C87FF42930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2284" y="4896615"/>
            <a:ext cx="1755140" cy="991235"/>
          </a:xfrm>
          <a:prstGeom prst="rect">
            <a:avLst/>
          </a:prstGeom>
        </p:spPr>
      </p:pic>
      <p:pic>
        <p:nvPicPr>
          <p:cNvPr id="7" name="Picture 6" descr="A blue and white logo&#10;&#10;Description automatically generated">
            <a:extLst>
              <a:ext uri="{FF2B5EF4-FFF2-40B4-BE49-F238E27FC236}">
                <a16:creationId xmlns:a16="http://schemas.microsoft.com/office/drawing/2014/main" id="{B9F7674D-5374-E35B-F176-7297C1AE3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964" y="4912676"/>
            <a:ext cx="765811" cy="1021081"/>
          </a:xfrm>
          <a:prstGeom prst="rect">
            <a:avLst/>
          </a:prstGeom>
        </p:spPr>
      </p:pic>
    </p:spTree>
    <p:extLst>
      <p:ext uri="{BB962C8B-B14F-4D97-AF65-F5344CB8AC3E}">
        <p14:creationId xmlns:p14="http://schemas.microsoft.com/office/powerpoint/2010/main" val="357878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a:extLst>
              <a:ext uri="{FF2B5EF4-FFF2-40B4-BE49-F238E27FC236}">
                <a16:creationId xmlns:a16="http://schemas.microsoft.com/office/drawing/2014/main" id="{83DD5C0B-9616-E688-2952-1761066070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417" r="20791" b="-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DFB26D20-DECC-7FE1-0E06-8CB916859F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327" b="-3"/>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2058" name="Freeform: Shape 2057">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60" name="Freeform: Shape 2059">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7300761-771F-4B0C-8743-D81651B7852C}"/>
              </a:ext>
            </a:extLst>
          </p:cNvPr>
          <p:cNvSpPr>
            <a:spLocks noGrp="1"/>
          </p:cNvSpPr>
          <p:nvPr>
            <p:ph type="title"/>
          </p:nvPr>
        </p:nvSpPr>
        <p:spPr>
          <a:xfrm>
            <a:off x="336042" y="859536"/>
            <a:ext cx="3624601" cy="1243584"/>
          </a:xfrm>
        </p:spPr>
        <p:txBody>
          <a:bodyPr>
            <a:normAutofit/>
          </a:bodyPr>
          <a:lstStyle/>
          <a:p>
            <a:r>
              <a:rPr lang="en-US" sz="2800"/>
              <a:t>Existing LESA/LEPA Systems in Sierra Valley</a:t>
            </a:r>
          </a:p>
        </p:txBody>
      </p:sp>
      <p:sp>
        <p:nvSpPr>
          <p:cNvPr id="2062" name="Rectangle 2061">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64" name="Rectangle 2063">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6" name="Rectangle 2065">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Date Placeholder 3">
            <a:extLst>
              <a:ext uri="{FF2B5EF4-FFF2-40B4-BE49-F238E27FC236}">
                <a16:creationId xmlns:a16="http://schemas.microsoft.com/office/drawing/2014/main" id="{816CE9E5-957E-49AA-997B-59367C0DA52B}"/>
              </a:ext>
            </a:extLst>
          </p:cNvPr>
          <p:cNvSpPr>
            <a:spLocks noGrp="1"/>
          </p:cNvSpPr>
          <p:nvPr>
            <p:ph type="dt" sz="half" idx="10"/>
          </p:nvPr>
        </p:nvSpPr>
        <p:spPr>
          <a:xfrm>
            <a:off x="329184" y="6356350"/>
            <a:ext cx="100126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lang="en-US" dirty="0">
                <a:solidFill>
                  <a:schemeClr val="tx1">
                    <a:lumMod val="50000"/>
                    <a:lumOff val="50000"/>
                  </a:schemeClr>
                </a:solidFill>
                <a:latin typeface="Calibri" panose="020F0502020204030204"/>
              </a:rPr>
              <a:t>8/18/2024</a:t>
            </a:r>
            <a:endParaRPr kumimoji="0" lang="en-US"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68E4B9D2-E0D5-DF29-E0A6-7CF296F0F9F9}"/>
              </a:ext>
            </a:extLst>
          </p:cNvPr>
          <p:cNvSpPr>
            <a:spLocks noGrp="1"/>
          </p:cNvSpPr>
          <p:nvPr>
            <p:ph idx="1"/>
          </p:nvPr>
        </p:nvSpPr>
        <p:spPr>
          <a:xfrm>
            <a:off x="341067" y="2250027"/>
            <a:ext cx="7886700" cy="4351338"/>
          </a:xfrm>
        </p:spPr>
        <p:txBody>
          <a:bodyPr>
            <a:normAutofit/>
          </a:bodyPr>
          <a:lstStyle/>
          <a:p>
            <a:pPr marL="0" indent="0">
              <a:buNone/>
            </a:pPr>
            <a:r>
              <a:rPr lang="en-US" sz="1700" b="1" dirty="0"/>
              <a:t>LESA Sprinkler Heads at Roberti Pivot 13</a:t>
            </a:r>
          </a:p>
          <a:p>
            <a:r>
              <a:rPr lang="en-US" sz="1700" i="1" dirty="0"/>
              <a:t>Majority are Nelson LESA heads</a:t>
            </a:r>
          </a:p>
          <a:p>
            <a:r>
              <a:rPr lang="en-US" sz="1700" i="1" dirty="0"/>
              <a:t>Observed 1 </a:t>
            </a:r>
            <a:r>
              <a:rPr lang="en-US" sz="1700" i="1" dirty="0" err="1"/>
              <a:t>Senninger</a:t>
            </a:r>
            <a:r>
              <a:rPr lang="en-US" sz="1700" i="1" dirty="0"/>
              <a:t> LEPA Head</a:t>
            </a:r>
          </a:p>
          <a:p>
            <a:endParaRPr lang="en-US" sz="1700" i="1" dirty="0"/>
          </a:p>
          <a:p>
            <a:pPr marL="0" indent="0">
              <a:buNone/>
            </a:pPr>
            <a:r>
              <a:rPr lang="en-US" sz="1700" b="1" dirty="0"/>
              <a:t>LESA Sprinkler Heads at Goodwin</a:t>
            </a:r>
          </a:p>
          <a:p>
            <a:r>
              <a:rPr lang="en-US" sz="1700" i="1" dirty="0" err="1"/>
              <a:t>Senninger</a:t>
            </a:r>
            <a:r>
              <a:rPr lang="en-US" sz="1700" i="1" dirty="0"/>
              <a:t> LESA heads</a:t>
            </a:r>
          </a:p>
          <a:p>
            <a:pPr marL="0" indent="0">
              <a:buNone/>
            </a:pPr>
            <a:endParaRPr lang="en-US" sz="1700" i="1" dirty="0"/>
          </a:p>
          <a:p>
            <a:pPr marL="0" indent="0">
              <a:buNone/>
            </a:pPr>
            <a:r>
              <a:rPr lang="en-US" sz="1700" b="1" dirty="0"/>
              <a:t>LESA Sprinkler Heads at </a:t>
            </a:r>
            <a:r>
              <a:rPr lang="en-US" sz="1700" b="1" dirty="0" err="1"/>
              <a:t>Grandi</a:t>
            </a:r>
            <a:r>
              <a:rPr lang="en-US" sz="1700" b="1" dirty="0"/>
              <a:t> Span 6</a:t>
            </a:r>
          </a:p>
          <a:p>
            <a:r>
              <a:rPr lang="en-US" sz="1700" i="1" dirty="0" err="1"/>
              <a:t>Senninger</a:t>
            </a:r>
            <a:r>
              <a:rPr lang="en-US" sz="1700" i="1" dirty="0"/>
              <a:t> Spray heads</a:t>
            </a:r>
          </a:p>
          <a:p>
            <a:pPr marL="0" indent="0">
              <a:buNone/>
            </a:pPr>
            <a:endParaRPr lang="en-US" sz="1700" i="1" dirty="0"/>
          </a:p>
          <a:p>
            <a:pPr marL="0" indent="0">
              <a:buNone/>
            </a:pPr>
            <a:r>
              <a:rPr lang="en-US" sz="1700" b="1" dirty="0"/>
              <a:t>LESA/LEPA Sprinkler Heads at Green Gulch</a:t>
            </a:r>
          </a:p>
          <a:p>
            <a:r>
              <a:rPr lang="en-US" sz="1700" i="1" dirty="0"/>
              <a:t>Unknown Spray heads</a:t>
            </a:r>
          </a:p>
          <a:p>
            <a:endParaRPr lang="en-US" sz="1700" i="1" dirty="0"/>
          </a:p>
          <a:p>
            <a:endParaRPr lang="en-US" sz="1700" i="1" dirty="0"/>
          </a:p>
          <a:p>
            <a:endParaRPr lang="en-US" sz="1700" i="1" dirty="0"/>
          </a:p>
        </p:txBody>
      </p:sp>
    </p:spTree>
    <p:extLst>
      <p:ext uri="{BB962C8B-B14F-4D97-AF65-F5344CB8AC3E}">
        <p14:creationId xmlns:p14="http://schemas.microsoft.com/office/powerpoint/2010/main" val="48346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9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5">
            <a:extLst>
              <a:ext uri="{FF2B5EF4-FFF2-40B4-BE49-F238E27FC236}">
                <a16:creationId xmlns:a16="http://schemas.microsoft.com/office/drawing/2014/main" id="{01DD81F2-7A9D-D347-64C1-57233EE7A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530" r="-2" b="226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3097" name="Freeform: Shape 309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99" name="Freeform: Shape 309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7300761-771F-4B0C-8743-D81651B7852C}"/>
              </a:ext>
            </a:extLst>
          </p:cNvPr>
          <p:cNvSpPr>
            <a:spLocks noGrp="1"/>
          </p:cNvSpPr>
          <p:nvPr>
            <p:ph type="title"/>
          </p:nvPr>
        </p:nvSpPr>
        <p:spPr>
          <a:xfrm>
            <a:off x="329184" y="12722"/>
            <a:ext cx="3624601" cy="1243584"/>
          </a:xfrm>
        </p:spPr>
        <p:txBody>
          <a:bodyPr>
            <a:normAutofit/>
          </a:bodyPr>
          <a:lstStyle/>
          <a:p>
            <a:r>
              <a:rPr lang="en-US" sz="3000" dirty="0"/>
              <a:t>LEPA vs. LESA</a:t>
            </a:r>
          </a:p>
        </p:txBody>
      </p:sp>
      <p:sp>
        <p:nvSpPr>
          <p:cNvPr id="3101" name="Rectangle 310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103" name="Rectangle 310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05" name="Rectangle 310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E548904-17EB-4B29-9D4A-CA1D7DDBBBD9}"/>
              </a:ext>
            </a:extLst>
          </p:cNvPr>
          <p:cNvSpPr>
            <a:spLocks noGrp="1"/>
          </p:cNvSpPr>
          <p:nvPr>
            <p:ph idx="1"/>
          </p:nvPr>
        </p:nvSpPr>
        <p:spPr>
          <a:xfrm>
            <a:off x="336042" y="2512611"/>
            <a:ext cx="3624602" cy="3664351"/>
          </a:xfrm>
        </p:spPr>
        <p:txBody>
          <a:bodyPr>
            <a:normAutofit lnSpcReduction="10000"/>
          </a:bodyPr>
          <a:lstStyle/>
          <a:p>
            <a:pPr marL="0" indent="0">
              <a:buNone/>
            </a:pPr>
            <a:r>
              <a:rPr lang="en-US" sz="1700" b="1" dirty="0"/>
              <a:t>LEPA – Low Elevation Precision Application</a:t>
            </a:r>
          </a:p>
          <a:p>
            <a:r>
              <a:rPr lang="en-US" sz="1700" i="1" dirty="0"/>
              <a:t>Higher Efficiency than LESA due to less wetted soil surface</a:t>
            </a:r>
          </a:p>
          <a:p>
            <a:r>
              <a:rPr lang="en-US" sz="1700" i="1" dirty="0"/>
              <a:t>Max field slope is 1%</a:t>
            </a:r>
          </a:p>
          <a:p>
            <a:r>
              <a:rPr lang="en-US" sz="1700" i="1" dirty="0"/>
              <a:t>Lateral application limitation – requires slower pivot rotation to fill soil profile</a:t>
            </a:r>
          </a:p>
          <a:p>
            <a:r>
              <a:rPr lang="en-US" sz="1700" i="1" dirty="0"/>
              <a:t>Not good for shallow rooted crops (i.e. grasses)</a:t>
            </a:r>
          </a:p>
          <a:p>
            <a:r>
              <a:rPr lang="en-US" sz="1700" i="1" dirty="0"/>
              <a:t>6-20 psi operation pressure results in energy savings</a:t>
            </a:r>
          </a:p>
          <a:p>
            <a:r>
              <a:rPr lang="en-US" sz="1700" i="1" dirty="0"/>
              <a:t>Less Wheel Track issues </a:t>
            </a:r>
          </a:p>
          <a:p>
            <a:pPr marL="0" indent="0">
              <a:buNone/>
            </a:pPr>
            <a:endParaRPr lang="en-US" sz="1700" b="1" dirty="0"/>
          </a:p>
          <a:p>
            <a:pPr marL="0" indent="0">
              <a:buNone/>
            </a:pPr>
            <a:endParaRPr lang="en-US" sz="1700" i="1" dirty="0"/>
          </a:p>
          <a:p>
            <a:endParaRPr lang="en-US" sz="1700" i="1" dirty="0"/>
          </a:p>
        </p:txBody>
      </p:sp>
      <p:sp>
        <p:nvSpPr>
          <p:cNvPr id="4" name="Date Placeholder 3">
            <a:extLst>
              <a:ext uri="{FF2B5EF4-FFF2-40B4-BE49-F238E27FC236}">
                <a16:creationId xmlns:a16="http://schemas.microsoft.com/office/drawing/2014/main" id="{816CE9E5-957E-49AA-997B-59367C0DA52B}"/>
              </a:ext>
            </a:extLst>
          </p:cNvPr>
          <p:cNvSpPr>
            <a:spLocks noGrp="1"/>
          </p:cNvSpPr>
          <p:nvPr>
            <p:ph type="dt" sz="half" idx="10"/>
          </p:nvPr>
        </p:nvSpPr>
        <p:spPr>
          <a:xfrm>
            <a:off x="329184" y="6356350"/>
            <a:ext cx="100126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lang="en-US" dirty="0">
                <a:solidFill>
                  <a:schemeClr val="tx1">
                    <a:lumMod val="50000"/>
                    <a:lumOff val="50000"/>
                  </a:schemeClr>
                </a:solidFill>
                <a:latin typeface="Calibri" panose="020F0502020204030204"/>
              </a:rPr>
              <a:t>8/18/2024</a:t>
            </a:r>
            <a:endParaRPr kumimoji="0" lang="en-US"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pic>
        <p:nvPicPr>
          <p:cNvPr id="3076" name="Picture 1">
            <a:extLst>
              <a:ext uri="{FF2B5EF4-FFF2-40B4-BE49-F238E27FC236}">
                <a16:creationId xmlns:a16="http://schemas.microsoft.com/office/drawing/2014/main" id="{85E8E19B-A683-B8D4-C08E-F49C51BF36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12"/>
          <a:stretch/>
        </p:blipFill>
        <p:spPr bwMode="auto">
          <a:xfrm>
            <a:off x="5329878" y="3348407"/>
            <a:ext cx="2897889" cy="352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69A2B01-01BD-AA29-79D4-9F66EF4882CB}"/>
              </a:ext>
            </a:extLst>
          </p:cNvPr>
          <p:cNvSpPr txBox="1"/>
          <p:nvPr/>
        </p:nvSpPr>
        <p:spPr>
          <a:xfrm>
            <a:off x="7159083" y="859536"/>
            <a:ext cx="779124" cy="461665"/>
          </a:xfrm>
          <a:prstGeom prst="rect">
            <a:avLst/>
          </a:prstGeom>
          <a:noFill/>
        </p:spPr>
        <p:txBody>
          <a:bodyPr wrap="none" rtlCol="0">
            <a:spAutoFit/>
          </a:bodyPr>
          <a:lstStyle/>
          <a:p>
            <a:r>
              <a:rPr lang="en-US" sz="2400" dirty="0">
                <a:solidFill>
                  <a:schemeClr val="bg1"/>
                </a:solidFill>
              </a:rPr>
              <a:t>LEPA</a:t>
            </a:r>
          </a:p>
        </p:txBody>
      </p:sp>
      <p:sp>
        <p:nvSpPr>
          <p:cNvPr id="6" name="TextBox 5">
            <a:extLst>
              <a:ext uri="{FF2B5EF4-FFF2-40B4-BE49-F238E27FC236}">
                <a16:creationId xmlns:a16="http://schemas.microsoft.com/office/drawing/2014/main" id="{8F2E2BBF-EEA8-7463-D8E6-DF6CDF2FA2A5}"/>
              </a:ext>
            </a:extLst>
          </p:cNvPr>
          <p:cNvSpPr txBox="1"/>
          <p:nvPr/>
        </p:nvSpPr>
        <p:spPr>
          <a:xfrm>
            <a:off x="425196" y="855895"/>
            <a:ext cx="3111509" cy="1477328"/>
          </a:xfrm>
          <a:prstGeom prst="rect">
            <a:avLst/>
          </a:prstGeom>
          <a:noFill/>
        </p:spPr>
        <p:txBody>
          <a:bodyPr wrap="square" rtlCol="0">
            <a:spAutoFit/>
          </a:bodyPr>
          <a:lstStyle/>
          <a:p>
            <a:r>
              <a:rPr lang="en-US" b="0" i="0" dirty="0">
                <a:solidFill>
                  <a:srgbClr val="1F1F1F"/>
                </a:solidFill>
                <a:effectLst/>
                <a:latin typeface="ElsevierGulliver"/>
              </a:rPr>
              <a:t>The LEPA system dribbles water directly onto the soil surface. Delivers water to soil more quickly to reduce foliage interception.</a:t>
            </a:r>
            <a:endParaRPr lang="en-US" dirty="0"/>
          </a:p>
        </p:txBody>
      </p:sp>
    </p:spTree>
    <p:extLst>
      <p:ext uri="{BB962C8B-B14F-4D97-AF65-F5344CB8AC3E}">
        <p14:creationId xmlns:p14="http://schemas.microsoft.com/office/powerpoint/2010/main" val="35049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5" name="Picture 5">
            <a:extLst>
              <a:ext uri="{FF2B5EF4-FFF2-40B4-BE49-F238E27FC236}">
                <a16:creationId xmlns:a16="http://schemas.microsoft.com/office/drawing/2014/main" id="{01DD81F2-7A9D-D347-64C1-57233EE7A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9530" r="-2" b="226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7300761-771F-4B0C-8743-D81651B7852C}"/>
              </a:ext>
            </a:extLst>
          </p:cNvPr>
          <p:cNvSpPr>
            <a:spLocks noGrp="1"/>
          </p:cNvSpPr>
          <p:nvPr>
            <p:ph type="title"/>
          </p:nvPr>
        </p:nvSpPr>
        <p:spPr>
          <a:xfrm>
            <a:off x="276885" y="237744"/>
            <a:ext cx="3624601" cy="1243584"/>
          </a:xfrm>
        </p:spPr>
        <p:txBody>
          <a:bodyPr>
            <a:normAutofit/>
          </a:bodyPr>
          <a:lstStyle/>
          <a:p>
            <a:r>
              <a:rPr lang="en-US" sz="3000" dirty="0"/>
              <a:t>LEPA vs. LESA</a:t>
            </a:r>
          </a:p>
        </p:txBody>
      </p:sp>
      <p:sp>
        <p:nvSpPr>
          <p:cNvPr id="3" name="Content Placeholder 2">
            <a:extLst>
              <a:ext uri="{FF2B5EF4-FFF2-40B4-BE49-F238E27FC236}">
                <a16:creationId xmlns:a16="http://schemas.microsoft.com/office/drawing/2014/main" id="{FE548904-17EB-4B29-9D4A-CA1D7DDBBBD9}"/>
              </a:ext>
            </a:extLst>
          </p:cNvPr>
          <p:cNvSpPr>
            <a:spLocks noGrp="1"/>
          </p:cNvSpPr>
          <p:nvPr>
            <p:ph idx="1"/>
          </p:nvPr>
        </p:nvSpPr>
        <p:spPr>
          <a:xfrm>
            <a:off x="336042" y="2512611"/>
            <a:ext cx="3624602" cy="3664351"/>
          </a:xfrm>
        </p:spPr>
        <p:txBody>
          <a:bodyPr>
            <a:normAutofit/>
          </a:bodyPr>
          <a:lstStyle/>
          <a:p>
            <a:pPr marL="0" indent="0">
              <a:buNone/>
            </a:pPr>
            <a:r>
              <a:rPr lang="en-US" sz="1700" b="1" dirty="0"/>
              <a:t>LESA – Low Energy Spray Application</a:t>
            </a:r>
          </a:p>
          <a:p>
            <a:r>
              <a:rPr lang="en-US" sz="1700" i="1" dirty="0"/>
              <a:t>Spray application vs. LEPA bubbler</a:t>
            </a:r>
          </a:p>
          <a:p>
            <a:r>
              <a:rPr lang="en-US" sz="1700" i="1" dirty="0"/>
              <a:t>Max field slope &gt;1%</a:t>
            </a:r>
          </a:p>
          <a:p>
            <a:r>
              <a:rPr lang="en-US" sz="1700" i="1" dirty="0"/>
              <a:t>Lateral application limitation – requires slower pivot rotation to fill soil profile</a:t>
            </a:r>
          </a:p>
          <a:p>
            <a:r>
              <a:rPr lang="en-US" sz="1700" dirty="0"/>
              <a:t>Wobbler/</a:t>
            </a:r>
            <a:r>
              <a:rPr lang="en-US" sz="1700" dirty="0" err="1"/>
              <a:t>Orbitors</a:t>
            </a:r>
            <a:r>
              <a:rPr lang="en-US" sz="1700" dirty="0"/>
              <a:t> have larger droplets, installed at LESA height, and results in less foliage interception than LESA.</a:t>
            </a:r>
          </a:p>
          <a:p>
            <a:r>
              <a:rPr lang="en-US" sz="1700" dirty="0" err="1"/>
              <a:t>Orbitors</a:t>
            </a:r>
            <a:r>
              <a:rPr lang="en-US" sz="1700" dirty="0"/>
              <a:t> have lower specification for pressure (6-20 psi) resulting in 36-60 feet of coverage</a:t>
            </a:r>
          </a:p>
          <a:p>
            <a:pPr marL="0" indent="0">
              <a:buNone/>
            </a:pPr>
            <a:endParaRPr lang="en-US" sz="1700" i="1" dirty="0"/>
          </a:p>
          <a:p>
            <a:endParaRPr lang="en-US" sz="1700" i="1" dirty="0"/>
          </a:p>
        </p:txBody>
      </p:sp>
      <p:sp>
        <p:nvSpPr>
          <p:cNvPr id="4" name="Date Placeholder 3">
            <a:extLst>
              <a:ext uri="{FF2B5EF4-FFF2-40B4-BE49-F238E27FC236}">
                <a16:creationId xmlns:a16="http://schemas.microsoft.com/office/drawing/2014/main" id="{816CE9E5-957E-49AA-997B-59367C0DA52B}"/>
              </a:ext>
            </a:extLst>
          </p:cNvPr>
          <p:cNvSpPr>
            <a:spLocks noGrp="1"/>
          </p:cNvSpPr>
          <p:nvPr>
            <p:ph type="dt" sz="half" idx="10"/>
          </p:nvPr>
        </p:nvSpPr>
        <p:spPr>
          <a:xfrm>
            <a:off x="329184" y="6356350"/>
            <a:ext cx="1001268"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lang="en-US" dirty="0">
                <a:solidFill>
                  <a:schemeClr val="tx1">
                    <a:lumMod val="50000"/>
                    <a:lumOff val="50000"/>
                  </a:schemeClr>
                </a:solidFill>
                <a:latin typeface="Calibri" panose="020F0502020204030204"/>
              </a:rPr>
              <a:t>8/18/2024</a:t>
            </a:r>
            <a:endParaRPr kumimoji="0" lang="en-US"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pic>
        <p:nvPicPr>
          <p:cNvPr id="3076" name="Picture 1">
            <a:extLst>
              <a:ext uri="{FF2B5EF4-FFF2-40B4-BE49-F238E27FC236}">
                <a16:creationId xmlns:a16="http://schemas.microsoft.com/office/drawing/2014/main" id="{85E8E19B-A683-B8D4-C08E-F49C51BF36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12"/>
          <a:stretch/>
        </p:blipFill>
        <p:spPr bwMode="auto">
          <a:xfrm>
            <a:off x="6246111" y="3364992"/>
            <a:ext cx="2897889" cy="3526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69A2B01-01BD-AA29-79D4-9F66EF4882CB}"/>
              </a:ext>
            </a:extLst>
          </p:cNvPr>
          <p:cNvSpPr txBox="1"/>
          <p:nvPr/>
        </p:nvSpPr>
        <p:spPr>
          <a:xfrm>
            <a:off x="7159083" y="859536"/>
            <a:ext cx="779124" cy="461665"/>
          </a:xfrm>
          <a:prstGeom prst="rect">
            <a:avLst/>
          </a:prstGeom>
          <a:noFill/>
        </p:spPr>
        <p:txBody>
          <a:bodyPr wrap="none" rtlCol="0">
            <a:spAutoFit/>
          </a:bodyPr>
          <a:lstStyle/>
          <a:p>
            <a:r>
              <a:rPr lang="en-US" sz="2400" dirty="0">
                <a:solidFill>
                  <a:schemeClr val="bg1"/>
                </a:solidFill>
              </a:rPr>
              <a:t>LEPA</a:t>
            </a:r>
          </a:p>
        </p:txBody>
      </p:sp>
      <p:pic>
        <p:nvPicPr>
          <p:cNvPr id="4098" name="Picture 7">
            <a:extLst>
              <a:ext uri="{FF2B5EF4-FFF2-40B4-BE49-F238E27FC236}">
                <a16:creationId xmlns:a16="http://schemas.microsoft.com/office/drawing/2014/main" id="{89BE4720-EA91-07C1-C32C-26389C1324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2268" y="3512054"/>
            <a:ext cx="2450125" cy="220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10EACBC-E340-3B66-B076-0A796D33272F}"/>
              </a:ext>
            </a:extLst>
          </p:cNvPr>
          <p:cNvSpPr txBox="1"/>
          <p:nvPr/>
        </p:nvSpPr>
        <p:spPr>
          <a:xfrm>
            <a:off x="404671" y="1035283"/>
            <a:ext cx="2810107" cy="1477328"/>
          </a:xfrm>
          <a:prstGeom prst="rect">
            <a:avLst/>
          </a:prstGeom>
          <a:noFill/>
        </p:spPr>
        <p:txBody>
          <a:bodyPr wrap="square" rtlCol="0">
            <a:spAutoFit/>
          </a:bodyPr>
          <a:lstStyle/>
          <a:p>
            <a:r>
              <a:rPr lang="en-US" b="0" i="0" dirty="0">
                <a:solidFill>
                  <a:srgbClr val="1F1F1F"/>
                </a:solidFill>
                <a:effectLst/>
                <a:latin typeface="ElsevierGulliver"/>
              </a:rPr>
              <a:t>The LESA system applies water in small droplets, wider dispersion than LEPA and more foliage interception </a:t>
            </a:r>
            <a:endParaRPr lang="en-US" dirty="0"/>
          </a:p>
        </p:txBody>
      </p:sp>
    </p:spTree>
    <p:extLst>
      <p:ext uri="{BB962C8B-B14F-4D97-AF65-F5344CB8AC3E}">
        <p14:creationId xmlns:p14="http://schemas.microsoft.com/office/powerpoint/2010/main" val="381975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12276C-F127-9B1D-3D84-53A1FBF31F53}"/>
              </a:ext>
            </a:extLst>
          </p:cNvPr>
          <p:cNvSpPr>
            <a:spLocks noGrp="1"/>
          </p:cNvSpPr>
          <p:nvPr>
            <p:ph type="title"/>
          </p:nvPr>
        </p:nvSpPr>
        <p:spPr>
          <a:xfrm>
            <a:off x="751263" y="170412"/>
            <a:ext cx="7634200" cy="1328730"/>
          </a:xfrm>
        </p:spPr>
        <p:txBody>
          <a:bodyPr vert="horz" lIns="91440" tIns="45720" rIns="91440" bIns="45720" rtlCol="0" anchor="b">
            <a:normAutofit/>
          </a:bodyPr>
          <a:lstStyle/>
          <a:p>
            <a:pPr algn="ctr" defTabSz="914400"/>
            <a:r>
              <a:rPr lang="en-US" sz="4500" kern="1200" dirty="0">
                <a:solidFill>
                  <a:schemeClr val="tx1"/>
                </a:solidFill>
                <a:latin typeface="+mj-lt"/>
                <a:ea typeface="+mj-ea"/>
                <a:cs typeface="+mj-cs"/>
              </a:rPr>
              <a:t>Soil Moisture Meters at </a:t>
            </a:r>
            <a:r>
              <a:rPr lang="en-US" sz="4500" kern="1200" dirty="0" err="1">
                <a:solidFill>
                  <a:schemeClr val="tx1"/>
                </a:solidFill>
                <a:latin typeface="+mj-lt"/>
                <a:ea typeface="+mj-ea"/>
                <a:cs typeface="+mj-cs"/>
              </a:rPr>
              <a:t>Grandi</a:t>
            </a:r>
            <a:r>
              <a:rPr lang="en-US" sz="4500" kern="1200" dirty="0">
                <a:solidFill>
                  <a:schemeClr val="tx1"/>
                </a:solidFill>
                <a:latin typeface="+mj-lt"/>
                <a:ea typeface="+mj-ea"/>
                <a:cs typeface="+mj-cs"/>
              </a:rPr>
              <a:t> Span 6</a:t>
            </a:r>
          </a:p>
        </p:txBody>
      </p:sp>
      <p:pic>
        <p:nvPicPr>
          <p:cNvPr id="6" name="Content Placeholder 5" descr="Solar panels in a field&#10;&#10;Description automatically generated">
            <a:extLst>
              <a:ext uri="{FF2B5EF4-FFF2-40B4-BE49-F238E27FC236}">
                <a16:creationId xmlns:a16="http://schemas.microsoft.com/office/drawing/2014/main" id="{F62F5DBC-5261-B28E-A5F6-DF29034DE5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l="11869" r="21093" b="-2"/>
          <a:stretch/>
        </p:blipFill>
        <p:spPr>
          <a:xfrm rot="5400000">
            <a:off x="380123" y="2179380"/>
            <a:ext cx="3890357" cy="4352493"/>
          </a:xfrm>
          <a:prstGeom prst="rect">
            <a:avLst/>
          </a:prstGeom>
        </p:spPr>
      </p:pic>
      <p:pic>
        <p:nvPicPr>
          <p:cNvPr id="8" name="Picture 7" descr="Solar panels in a field&#10;&#10;Description automatically generated">
            <a:extLst>
              <a:ext uri="{FF2B5EF4-FFF2-40B4-BE49-F238E27FC236}">
                <a16:creationId xmlns:a16="http://schemas.microsoft.com/office/drawing/2014/main" id="{B9D9CC7C-9E5D-92C4-BCC6-01B07EB3AD22}"/>
              </a:ext>
            </a:extLst>
          </p:cNvPr>
          <p:cNvPicPr>
            <a:picLocks noChangeAspect="1"/>
          </p:cNvPicPr>
          <p:nvPr/>
        </p:nvPicPr>
        <p:blipFill>
          <a:blip r:embed="rId3" cstate="print">
            <a:extLst>
              <a:ext uri="{28A0092B-C50C-407E-A947-70E740481C1C}">
                <a14:useLocalDpi xmlns:a14="http://schemas.microsoft.com/office/drawing/2010/main" val="0"/>
              </a:ext>
            </a:extLst>
          </a:blip>
          <a:srcRect l="10438" r="22524" b="-2"/>
          <a:stretch/>
        </p:blipFill>
        <p:spPr>
          <a:xfrm rot="5400000">
            <a:off x="4873517" y="2179380"/>
            <a:ext cx="3890357" cy="4352492"/>
          </a:xfrm>
          <a:prstGeom prst="rect">
            <a:avLst/>
          </a:prstGeom>
        </p:spPr>
      </p:pic>
      <p:sp>
        <p:nvSpPr>
          <p:cNvPr id="4" name="Date Placeholder 3">
            <a:extLst>
              <a:ext uri="{FF2B5EF4-FFF2-40B4-BE49-F238E27FC236}">
                <a16:creationId xmlns:a16="http://schemas.microsoft.com/office/drawing/2014/main" id="{F3445CE0-02DE-F577-299F-A7E78B171F65}"/>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r>
              <a:rPr lang="en-US" sz="1200"/>
              <a:t>6/26/2024</a:t>
            </a:r>
          </a:p>
        </p:txBody>
      </p:sp>
    </p:spTree>
    <p:extLst>
      <p:ext uri="{BB962C8B-B14F-4D97-AF65-F5344CB8AC3E}">
        <p14:creationId xmlns:p14="http://schemas.microsoft.com/office/powerpoint/2010/main" val="414969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01049" y="1454932"/>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a:extLst>
              <a:ext uri="{FF2B5EF4-FFF2-40B4-BE49-F238E27FC236}">
                <a16:creationId xmlns:a16="http://schemas.microsoft.com/office/drawing/2014/main" id="{816CE9E5-957E-49AA-997B-59367C0DA52B}"/>
              </a:ext>
            </a:extLst>
          </p:cNvPr>
          <p:cNvSpPr>
            <a:spLocks noGrp="1"/>
          </p:cNvSpPr>
          <p:nvPr>
            <p:ph type="dt" sz="half" idx="10"/>
          </p:nvPr>
        </p:nvSpPr>
        <p:spPr>
          <a:xfrm>
            <a:off x="342900" y="6356350"/>
            <a:ext cx="1435395"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lang="en-US" dirty="0">
                <a:solidFill>
                  <a:schemeClr val="bg1"/>
                </a:solidFill>
                <a:latin typeface="Calibri" panose="020F0502020204030204"/>
              </a:rPr>
              <a:t>8/18/2024</a:t>
            </a:r>
            <a:endParaRPr kumimoji="0" lang="en-US"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026" name="Picture 3">
            <a:extLst>
              <a:ext uri="{FF2B5EF4-FFF2-40B4-BE49-F238E27FC236}">
                <a16:creationId xmlns:a16="http://schemas.microsoft.com/office/drawing/2014/main" id="{2776EC45-FE28-8D6F-0F98-2E3BC69E30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07" r="7344" b="46668"/>
          <a:stretch/>
        </p:blipFill>
        <p:spPr bwMode="auto">
          <a:xfrm>
            <a:off x="1717176" y="2313188"/>
            <a:ext cx="7083924" cy="4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356AB669-C363-27B7-00BD-54B2A8758DA5}"/>
              </a:ext>
            </a:extLst>
          </p:cNvPr>
          <p:cNvSpPr txBox="1"/>
          <p:nvPr/>
        </p:nvSpPr>
        <p:spPr>
          <a:xfrm>
            <a:off x="607719" y="4544018"/>
            <a:ext cx="766557" cy="369332"/>
          </a:xfrm>
          <a:prstGeom prst="rect">
            <a:avLst/>
          </a:prstGeom>
          <a:noFill/>
        </p:spPr>
        <p:txBody>
          <a:bodyPr wrap="none" rtlCol="0">
            <a:spAutoFit/>
          </a:bodyPr>
          <a:lstStyle/>
          <a:p>
            <a:r>
              <a:rPr lang="en-US" dirty="0">
                <a:solidFill>
                  <a:schemeClr val="bg1"/>
                </a:solidFill>
                <a:highlight>
                  <a:srgbClr val="000080"/>
                </a:highlight>
              </a:rPr>
              <a:t>8-inch</a:t>
            </a:r>
          </a:p>
        </p:txBody>
      </p:sp>
      <p:cxnSp>
        <p:nvCxnSpPr>
          <p:cNvPr id="13" name="Straight Arrow Connector 12">
            <a:extLst>
              <a:ext uri="{FF2B5EF4-FFF2-40B4-BE49-F238E27FC236}">
                <a16:creationId xmlns:a16="http://schemas.microsoft.com/office/drawing/2014/main" id="{EC278674-498A-17DE-AF9B-590CE78076E3}"/>
              </a:ext>
            </a:extLst>
          </p:cNvPr>
          <p:cNvCxnSpPr>
            <a:cxnSpLocks/>
            <a:stCxn id="11" idx="3"/>
          </p:cNvCxnSpPr>
          <p:nvPr/>
        </p:nvCxnSpPr>
        <p:spPr>
          <a:xfrm flipV="1">
            <a:off x="1374276" y="3584510"/>
            <a:ext cx="1870729" cy="1144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977F64-ED1B-CEC9-F8F3-10EB45FA5099}"/>
              </a:ext>
            </a:extLst>
          </p:cNvPr>
          <p:cNvSpPr txBox="1"/>
          <p:nvPr/>
        </p:nvSpPr>
        <p:spPr>
          <a:xfrm>
            <a:off x="604000" y="3735373"/>
            <a:ext cx="766557" cy="369332"/>
          </a:xfrm>
          <a:prstGeom prst="rect">
            <a:avLst/>
          </a:prstGeom>
          <a:noFill/>
        </p:spPr>
        <p:txBody>
          <a:bodyPr wrap="none" rtlCol="0">
            <a:spAutoFit/>
          </a:bodyPr>
          <a:lstStyle/>
          <a:p>
            <a:r>
              <a:rPr lang="en-US" dirty="0">
                <a:solidFill>
                  <a:schemeClr val="bg1"/>
                </a:solidFill>
                <a:highlight>
                  <a:srgbClr val="FF0000"/>
                </a:highlight>
              </a:rPr>
              <a:t>4-inch</a:t>
            </a:r>
          </a:p>
        </p:txBody>
      </p:sp>
      <p:cxnSp>
        <p:nvCxnSpPr>
          <p:cNvPr id="16" name="Straight Arrow Connector 15">
            <a:extLst>
              <a:ext uri="{FF2B5EF4-FFF2-40B4-BE49-F238E27FC236}">
                <a16:creationId xmlns:a16="http://schemas.microsoft.com/office/drawing/2014/main" id="{A5286C3C-E94B-C53F-A206-4DE73457FD5B}"/>
              </a:ext>
            </a:extLst>
          </p:cNvPr>
          <p:cNvCxnSpPr>
            <a:cxnSpLocks/>
            <a:stCxn id="14" idx="3"/>
          </p:cNvCxnSpPr>
          <p:nvPr/>
        </p:nvCxnSpPr>
        <p:spPr>
          <a:xfrm>
            <a:off x="1370557" y="3920039"/>
            <a:ext cx="604000" cy="871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CA8828D-A797-5870-AC75-27A142312AD7}"/>
              </a:ext>
            </a:extLst>
          </p:cNvPr>
          <p:cNvSpPr txBox="1"/>
          <p:nvPr/>
        </p:nvSpPr>
        <p:spPr>
          <a:xfrm>
            <a:off x="602957" y="5147182"/>
            <a:ext cx="883575" cy="369332"/>
          </a:xfrm>
          <a:prstGeom prst="rect">
            <a:avLst/>
          </a:prstGeom>
          <a:noFill/>
        </p:spPr>
        <p:txBody>
          <a:bodyPr wrap="square" rtlCol="0">
            <a:spAutoFit/>
          </a:bodyPr>
          <a:lstStyle/>
          <a:p>
            <a:r>
              <a:rPr lang="en-US" dirty="0">
                <a:highlight>
                  <a:srgbClr val="00FF00"/>
                </a:highlight>
              </a:rPr>
              <a:t>12-inch</a:t>
            </a:r>
          </a:p>
        </p:txBody>
      </p:sp>
      <p:cxnSp>
        <p:nvCxnSpPr>
          <p:cNvPr id="20" name="Straight Arrow Connector 19">
            <a:extLst>
              <a:ext uri="{FF2B5EF4-FFF2-40B4-BE49-F238E27FC236}">
                <a16:creationId xmlns:a16="http://schemas.microsoft.com/office/drawing/2014/main" id="{DC190800-94CD-5B01-F22B-8F6FF085ECCB}"/>
              </a:ext>
            </a:extLst>
          </p:cNvPr>
          <p:cNvCxnSpPr>
            <a:cxnSpLocks/>
            <a:stCxn id="18" idx="3"/>
          </p:cNvCxnSpPr>
          <p:nvPr/>
        </p:nvCxnSpPr>
        <p:spPr>
          <a:xfrm flipV="1">
            <a:off x="1486532" y="4302894"/>
            <a:ext cx="2525030" cy="10289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7E8DBE6-F022-D2C5-33EB-34EFAEFB6A2D}"/>
              </a:ext>
            </a:extLst>
          </p:cNvPr>
          <p:cNvSpPr txBox="1"/>
          <p:nvPr/>
        </p:nvSpPr>
        <p:spPr>
          <a:xfrm>
            <a:off x="602957" y="5689601"/>
            <a:ext cx="883575" cy="369332"/>
          </a:xfrm>
          <a:prstGeom prst="rect">
            <a:avLst/>
          </a:prstGeom>
          <a:noFill/>
        </p:spPr>
        <p:txBody>
          <a:bodyPr wrap="square" rtlCol="0">
            <a:spAutoFit/>
          </a:bodyPr>
          <a:lstStyle/>
          <a:p>
            <a:r>
              <a:rPr lang="en-US" dirty="0">
                <a:solidFill>
                  <a:schemeClr val="bg1"/>
                </a:solidFill>
                <a:highlight>
                  <a:srgbClr val="843C0C"/>
                </a:highlight>
              </a:rPr>
              <a:t>48-inch</a:t>
            </a:r>
          </a:p>
        </p:txBody>
      </p:sp>
      <p:cxnSp>
        <p:nvCxnSpPr>
          <p:cNvPr id="27" name="Straight Arrow Connector 26">
            <a:extLst>
              <a:ext uri="{FF2B5EF4-FFF2-40B4-BE49-F238E27FC236}">
                <a16:creationId xmlns:a16="http://schemas.microsoft.com/office/drawing/2014/main" id="{86F6AE4B-26D7-08C0-7A88-21DDED1E04D4}"/>
              </a:ext>
            </a:extLst>
          </p:cNvPr>
          <p:cNvCxnSpPr>
            <a:cxnSpLocks/>
            <a:stCxn id="26" idx="3"/>
          </p:cNvCxnSpPr>
          <p:nvPr/>
        </p:nvCxnSpPr>
        <p:spPr>
          <a:xfrm flipV="1">
            <a:off x="1486532" y="5031686"/>
            <a:ext cx="1758473" cy="842581"/>
          </a:xfrm>
          <a:prstGeom prst="straightConnector1">
            <a:avLst/>
          </a:prstGeom>
          <a:ln>
            <a:solidFill>
              <a:srgbClr val="843C0C"/>
            </a:solidFill>
            <a:tailEnd type="triangle"/>
          </a:ln>
        </p:spPr>
        <p:style>
          <a:lnRef idx="1">
            <a:schemeClr val="accent1"/>
          </a:lnRef>
          <a:fillRef idx="0">
            <a:schemeClr val="accent1"/>
          </a:fillRef>
          <a:effectRef idx="0">
            <a:schemeClr val="accent1"/>
          </a:effectRef>
          <a:fontRef idx="minor">
            <a:schemeClr val="tx1"/>
          </a:fontRef>
        </p:style>
      </p:cxnSp>
      <p:sp>
        <p:nvSpPr>
          <p:cNvPr id="29" name="Title 1">
            <a:extLst>
              <a:ext uri="{FF2B5EF4-FFF2-40B4-BE49-F238E27FC236}">
                <a16:creationId xmlns:a16="http://schemas.microsoft.com/office/drawing/2014/main" id="{02DDBFEF-5D75-70AF-8890-AC1FBF6A4CD6}"/>
              </a:ext>
            </a:extLst>
          </p:cNvPr>
          <p:cNvSpPr>
            <a:spLocks noGrp="1"/>
          </p:cNvSpPr>
          <p:nvPr>
            <p:ph type="title"/>
          </p:nvPr>
        </p:nvSpPr>
        <p:spPr>
          <a:xfrm>
            <a:off x="1943822" y="365129"/>
            <a:ext cx="6571528" cy="1325563"/>
          </a:xfrm>
        </p:spPr>
        <p:txBody>
          <a:bodyPr>
            <a:normAutofit fontScale="90000"/>
          </a:bodyPr>
          <a:lstStyle/>
          <a:p>
            <a:pPr algn="ctr"/>
            <a:r>
              <a:rPr lang="en-US" dirty="0"/>
              <a:t>Initial Data from 0 to 48” Soil </a:t>
            </a:r>
            <a:br>
              <a:rPr lang="en-US" dirty="0"/>
            </a:br>
            <a:r>
              <a:rPr lang="en-US" dirty="0"/>
              <a:t>Moisture Probe</a:t>
            </a:r>
            <a:br>
              <a:rPr lang="en-US" dirty="0"/>
            </a:br>
            <a:r>
              <a:rPr lang="en-US" dirty="0"/>
              <a:t>Roberti Pivot 13</a:t>
            </a:r>
          </a:p>
        </p:txBody>
      </p:sp>
      <p:pic>
        <p:nvPicPr>
          <p:cNvPr id="3" name="Picture 2" descr="A machine in a field&#10;&#10;Description automatically generated">
            <a:extLst>
              <a:ext uri="{FF2B5EF4-FFF2-40B4-BE49-F238E27FC236}">
                <a16:creationId xmlns:a16="http://schemas.microsoft.com/office/drawing/2014/main" id="{0BB37435-3888-2A84-65EC-C3D8E9C5BC5F}"/>
              </a:ext>
            </a:extLst>
          </p:cNvPr>
          <p:cNvPicPr>
            <a:picLocks noChangeAspect="1"/>
          </p:cNvPicPr>
          <p:nvPr/>
        </p:nvPicPr>
        <p:blipFill rotWithShape="1">
          <a:blip r:embed="rId4">
            <a:extLst>
              <a:ext uri="{28A0092B-C50C-407E-A947-70E740481C1C}">
                <a14:useLocalDpi xmlns:a14="http://schemas.microsoft.com/office/drawing/2010/main" val="0"/>
              </a:ext>
            </a:extLst>
          </a:blip>
          <a:srcRect l="14374" r="49869" b="8707"/>
          <a:stretch/>
        </p:blipFill>
        <p:spPr>
          <a:xfrm>
            <a:off x="56052" y="100244"/>
            <a:ext cx="1553968" cy="2975690"/>
          </a:xfrm>
          <a:prstGeom prst="rect">
            <a:avLst/>
          </a:prstGeom>
        </p:spPr>
      </p:pic>
    </p:spTree>
    <p:extLst>
      <p:ext uri="{BB962C8B-B14F-4D97-AF65-F5344CB8AC3E}">
        <p14:creationId xmlns:p14="http://schemas.microsoft.com/office/powerpoint/2010/main" val="1963085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9923-64E1-D5C9-62B5-A18B596F043F}"/>
              </a:ext>
            </a:extLst>
          </p:cNvPr>
          <p:cNvSpPr>
            <a:spLocks noGrp="1"/>
          </p:cNvSpPr>
          <p:nvPr>
            <p:ph type="title"/>
          </p:nvPr>
        </p:nvSpPr>
        <p:spPr/>
        <p:txBody>
          <a:bodyPr/>
          <a:lstStyle/>
          <a:p>
            <a:r>
              <a:rPr lang="en-US" dirty="0"/>
              <a:t>Soil Moisture Sensors/Stations</a:t>
            </a:r>
          </a:p>
        </p:txBody>
      </p:sp>
      <p:sp>
        <p:nvSpPr>
          <p:cNvPr id="3" name="Content Placeholder 2">
            <a:extLst>
              <a:ext uri="{FF2B5EF4-FFF2-40B4-BE49-F238E27FC236}">
                <a16:creationId xmlns:a16="http://schemas.microsoft.com/office/drawing/2014/main" id="{A5E10766-ACE7-6962-322A-688FD4D9C14F}"/>
              </a:ext>
            </a:extLst>
          </p:cNvPr>
          <p:cNvSpPr>
            <a:spLocks noGrp="1"/>
          </p:cNvSpPr>
          <p:nvPr>
            <p:ph idx="1"/>
          </p:nvPr>
        </p:nvSpPr>
        <p:spPr/>
        <p:txBody>
          <a:bodyPr>
            <a:normAutofit lnSpcReduction="10000"/>
          </a:bodyPr>
          <a:lstStyle/>
          <a:p>
            <a:r>
              <a:rPr lang="en-US" dirty="0"/>
              <a:t>1 Station = two sensors placed at 0-4 feet deep and 4-8 feet deep with sensors located every 4 inches = 24 sensors per Station</a:t>
            </a:r>
          </a:p>
          <a:p>
            <a:r>
              <a:rPr lang="en-US" dirty="0"/>
              <a:t>Eight Soil Moisture Stations (Completed – DWR Grant)</a:t>
            </a:r>
          </a:p>
          <a:p>
            <a:pPr lvl="1"/>
            <a:r>
              <a:rPr lang="en-US" dirty="0"/>
              <a:t>Two Stations in Pivot 10 – Reference</a:t>
            </a:r>
          </a:p>
          <a:p>
            <a:pPr lvl="1"/>
            <a:r>
              <a:rPr lang="en-US" dirty="0"/>
              <a:t>Two Stations in Pivot 13 – LESA</a:t>
            </a:r>
          </a:p>
          <a:p>
            <a:pPr lvl="1"/>
            <a:r>
              <a:rPr lang="en-US" dirty="0"/>
              <a:t>Two Stations in </a:t>
            </a:r>
            <a:r>
              <a:rPr lang="en-US" dirty="0" err="1"/>
              <a:t>Grandi</a:t>
            </a:r>
            <a:r>
              <a:rPr lang="en-US" dirty="0"/>
              <a:t> Pivot – Reference</a:t>
            </a:r>
          </a:p>
          <a:p>
            <a:pPr lvl="1"/>
            <a:r>
              <a:rPr lang="en-US" dirty="0"/>
              <a:t>Two Stations in </a:t>
            </a:r>
            <a:r>
              <a:rPr lang="en-US" dirty="0" err="1"/>
              <a:t>Grandi</a:t>
            </a:r>
            <a:r>
              <a:rPr lang="en-US" dirty="0"/>
              <a:t> Pivot – LESA</a:t>
            </a:r>
          </a:p>
          <a:p>
            <a:pPr lvl="1"/>
            <a:endParaRPr lang="en-US" dirty="0"/>
          </a:p>
          <a:p>
            <a:r>
              <a:rPr lang="en-US" dirty="0"/>
              <a:t>Four Soil Moisture Stations (Future – Plumas Grant)</a:t>
            </a:r>
          </a:p>
          <a:p>
            <a:pPr lvl="1"/>
            <a:r>
              <a:rPr lang="en-US" dirty="0"/>
              <a:t>Two Stations in Pivot 2 – LESA (Existing System)</a:t>
            </a:r>
          </a:p>
          <a:p>
            <a:pPr lvl="1"/>
            <a:r>
              <a:rPr lang="en-US" dirty="0"/>
              <a:t>Two Stations in </a:t>
            </a:r>
            <a:r>
              <a:rPr lang="en-US" dirty="0" err="1"/>
              <a:t>Grandi</a:t>
            </a:r>
            <a:r>
              <a:rPr lang="en-US" dirty="0"/>
              <a:t> Pivot – LESA (Future System)</a:t>
            </a:r>
          </a:p>
          <a:p>
            <a:pPr lvl="1"/>
            <a:endParaRPr lang="en-US" dirty="0"/>
          </a:p>
          <a:p>
            <a:r>
              <a:rPr lang="en-US" dirty="0"/>
              <a:t>Two Soil Moisture Stations for LEPA (Future)</a:t>
            </a:r>
          </a:p>
          <a:p>
            <a:pPr lvl="1"/>
            <a:r>
              <a:rPr lang="en-US" dirty="0"/>
              <a:t>Discussion</a:t>
            </a:r>
          </a:p>
        </p:txBody>
      </p:sp>
      <p:sp>
        <p:nvSpPr>
          <p:cNvPr id="4" name="Date Placeholder 3">
            <a:extLst>
              <a:ext uri="{FF2B5EF4-FFF2-40B4-BE49-F238E27FC236}">
                <a16:creationId xmlns:a16="http://schemas.microsoft.com/office/drawing/2014/main" id="{68D6D329-13B3-E486-9B58-6B91EB90C7AB}"/>
              </a:ext>
            </a:extLst>
          </p:cNvPr>
          <p:cNvSpPr>
            <a:spLocks noGrp="1"/>
          </p:cNvSpPr>
          <p:nvPr>
            <p:ph type="dt" sz="half" idx="10"/>
          </p:nvPr>
        </p:nvSpPr>
        <p:spPr/>
        <p:txBody>
          <a:bodyPr/>
          <a:lstStyle/>
          <a:p>
            <a:r>
              <a:rPr lang="en-US" dirty="0"/>
              <a:t>8/18/2024</a:t>
            </a:r>
          </a:p>
        </p:txBody>
      </p:sp>
    </p:spTree>
    <p:extLst>
      <p:ext uri="{BB962C8B-B14F-4D97-AF65-F5344CB8AC3E}">
        <p14:creationId xmlns:p14="http://schemas.microsoft.com/office/powerpoint/2010/main" val="381302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7BC75-7558-CBD4-46AE-52531D0A9785}"/>
              </a:ext>
            </a:extLst>
          </p:cNvPr>
          <p:cNvSpPr>
            <a:spLocks noGrp="1"/>
          </p:cNvSpPr>
          <p:nvPr>
            <p:ph type="title"/>
          </p:nvPr>
        </p:nvSpPr>
        <p:spPr/>
        <p:txBody>
          <a:bodyPr/>
          <a:lstStyle/>
          <a:p>
            <a:r>
              <a:rPr lang="en-US" dirty="0"/>
              <a:t>Plumas County Grant Task 7</a:t>
            </a:r>
          </a:p>
        </p:txBody>
      </p:sp>
      <p:sp>
        <p:nvSpPr>
          <p:cNvPr id="3" name="Content Placeholder 2">
            <a:extLst>
              <a:ext uri="{FF2B5EF4-FFF2-40B4-BE49-F238E27FC236}">
                <a16:creationId xmlns:a16="http://schemas.microsoft.com/office/drawing/2014/main" id="{C7D37870-E399-A439-88FC-93A05408B6BD}"/>
              </a:ext>
            </a:extLst>
          </p:cNvPr>
          <p:cNvSpPr>
            <a:spLocks noGrp="1"/>
          </p:cNvSpPr>
          <p:nvPr>
            <p:ph idx="1"/>
          </p:nvPr>
        </p:nvSpPr>
        <p:spPr/>
        <p:txBody>
          <a:bodyPr/>
          <a:lstStyle/>
          <a:p>
            <a:pPr algn="l"/>
            <a:r>
              <a:rPr lang="en-US" sz="1800" b="0" i="0" u="none" strike="noStrike" baseline="0" dirty="0">
                <a:solidFill>
                  <a:srgbClr val="1A1A1A"/>
                </a:solidFill>
                <a:latin typeface="Times New Roman" panose="02020603050405020304" pitchFamily="18" charset="0"/>
              </a:rPr>
              <a:t>Task 7 will involve the conversion of conventional MESA systems to LEP A systems and LESA equipment with the flexibility of including multiple options, as described below. </a:t>
            </a:r>
          </a:p>
          <a:p>
            <a:pPr algn="l"/>
            <a:r>
              <a:rPr lang="en-US" sz="1800" b="0" i="0" u="none" strike="noStrike" baseline="0" dirty="0">
                <a:solidFill>
                  <a:srgbClr val="1A1A1A"/>
                </a:solidFill>
                <a:latin typeface="Times New Roman" panose="02020603050405020304" pitchFamily="18" charset="0"/>
              </a:rPr>
              <a:t>First, collaboration with willing ranchers and 2 volunteer farmers on 2 center pivot fields and 1 additional baseline fields to convert 1 conventional MESA systems to LEP A systems, which release a reduced volume of water closer to crop level in an effort to reduce water loss from evaporation and wind drift and reduce overall energy and pumping required for irrigation. LEPA implementation will require the installation of </a:t>
            </a:r>
            <a:r>
              <a:rPr lang="en-US" sz="1800" b="0" i="1" u="none" strike="noStrike" baseline="0" dirty="0">
                <a:solidFill>
                  <a:srgbClr val="1A1A1A"/>
                </a:solidFill>
                <a:latin typeface="Times New Roman" panose="02020603050405020304" pitchFamily="18" charset="0"/>
              </a:rPr>
              <a:t>5 </a:t>
            </a:r>
            <a:r>
              <a:rPr lang="en-US" sz="1800" b="0" i="0" u="none" strike="noStrike" baseline="0" dirty="0">
                <a:solidFill>
                  <a:srgbClr val="1A1A1A"/>
                </a:solidFill>
                <a:latin typeface="Times New Roman" panose="02020603050405020304" pitchFamily="18" charset="0"/>
              </a:rPr>
              <a:t>flow meters at pivot heads and </a:t>
            </a:r>
            <a:r>
              <a:rPr lang="en-US" sz="1800" b="0" i="1" u="none" strike="noStrike" baseline="0" dirty="0">
                <a:solidFill>
                  <a:srgbClr val="1A1A1A"/>
                </a:solidFill>
                <a:latin typeface="Times New Roman" panose="02020603050405020304" pitchFamily="18" charset="0"/>
              </a:rPr>
              <a:t>5 </a:t>
            </a:r>
            <a:r>
              <a:rPr lang="en-US" sz="1800" b="0" i="0" u="none" strike="noStrike" baseline="0" dirty="0">
                <a:solidFill>
                  <a:srgbClr val="1A1A1A"/>
                </a:solidFill>
                <a:latin typeface="Times New Roman" panose="02020603050405020304" pitchFamily="18" charset="0"/>
              </a:rPr>
              <a:t>soil moisture systems, to evaluate both pivot water use and soil moisture before and after system conversion.</a:t>
            </a:r>
            <a:endParaRPr lang="en-US" dirty="0"/>
          </a:p>
        </p:txBody>
      </p:sp>
      <p:sp>
        <p:nvSpPr>
          <p:cNvPr id="4" name="Date Placeholder 3">
            <a:extLst>
              <a:ext uri="{FF2B5EF4-FFF2-40B4-BE49-F238E27FC236}">
                <a16:creationId xmlns:a16="http://schemas.microsoft.com/office/drawing/2014/main" id="{7A798D57-54A5-9FA7-DFBD-28328B03369B}"/>
              </a:ext>
            </a:extLst>
          </p:cNvPr>
          <p:cNvSpPr>
            <a:spLocks noGrp="1"/>
          </p:cNvSpPr>
          <p:nvPr>
            <p:ph type="dt" sz="half" idx="10"/>
          </p:nvPr>
        </p:nvSpPr>
        <p:spPr>
          <a:xfrm>
            <a:off x="882650" y="6419855"/>
            <a:ext cx="2057400" cy="365125"/>
          </a:xfrm>
        </p:spPr>
        <p:txBody>
          <a:bodyPr/>
          <a:lstStyle/>
          <a:p>
            <a:r>
              <a:rPr lang="en-US"/>
              <a:t>6/26/2024</a:t>
            </a:r>
          </a:p>
        </p:txBody>
      </p:sp>
    </p:spTree>
    <p:extLst>
      <p:ext uri="{BB962C8B-B14F-4D97-AF65-F5344CB8AC3E}">
        <p14:creationId xmlns:p14="http://schemas.microsoft.com/office/powerpoint/2010/main" val="574343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CB407-69D1-7FCE-85CB-7A1F4BF9D629}"/>
              </a:ext>
            </a:extLst>
          </p:cNvPr>
          <p:cNvSpPr>
            <a:spLocks noGrp="1"/>
          </p:cNvSpPr>
          <p:nvPr>
            <p:ph type="title"/>
          </p:nvPr>
        </p:nvSpPr>
        <p:spPr/>
        <p:txBody>
          <a:bodyPr/>
          <a:lstStyle/>
          <a:p>
            <a:r>
              <a:rPr lang="en-US" dirty="0"/>
              <a:t>Plumas County Grant Task 7 (continued)</a:t>
            </a:r>
          </a:p>
        </p:txBody>
      </p:sp>
      <p:sp>
        <p:nvSpPr>
          <p:cNvPr id="3" name="Content Placeholder 2">
            <a:extLst>
              <a:ext uri="{FF2B5EF4-FFF2-40B4-BE49-F238E27FC236}">
                <a16:creationId xmlns:a16="http://schemas.microsoft.com/office/drawing/2014/main" id="{ECC73996-683C-EEBB-7D34-E35E6BBD071F}"/>
              </a:ext>
            </a:extLst>
          </p:cNvPr>
          <p:cNvSpPr>
            <a:spLocks noGrp="1"/>
          </p:cNvSpPr>
          <p:nvPr>
            <p:ph idx="1"/>
          </p:nvPr>
        </p:nvSpPr>
        <p:spPr/>
        <p:txBody>
          <a:bodyPr/>
          <a:lstStyle/>
          <a:p>
            <a:pPr algn="l"/>
            <a:r>
              <a:rPr lang="en-US" sz="1800" b="0" i="0" u="none" strike="noStrike" baseline="0" dirty="0">
                <a:solidFill>
                  <a:srgbClr val="1C1C1C"/>
                </a:solidFill>
                <a:latin typeface="Times New Roman" panose="02020603050405020304" pitchFamily="18" charset="0"/>
              </a:rPr>
              <a:t>In addition to the LEPA demonstration, this project will also convert 2 additional center pivots from the MESA systems to LESA equipment, in order to assess the efficiency of LESA in improving agricultural irrigation relative to one baseline field. LESA applies water more uniformly than LEPA (Peters et al., 2016)1, and may have different benefits or drawbacks that will be assessed for the northeast region of the Sierra Valley. LESA demonstration will require 1 to 2 volunteer farms, and installation of 2 LESA systems, 3 flow meters and 3 soil moisture systems.</a:t>
            </a:r>
          </a:p>
          <a:p>
            <a:pPr algn="l"/>
            <a:r>
              <a:rPr lang="en-US" sz="1800" b="0" i="0" u="none" strike="noStrike" baseline="0" dirty="0">
                <a:solidFill>
                  <a:srgbClr val="1C1C1C"/>
                </a:solidFill>
                <a:latin typeface="Times New Roman" panose="02020603050405020304" pitchFamily="18" charset="0"/>
              </a:rPr>
              <a:t>Deliverables for Task 7 will include a compilation of monitoring data, before and after LEP A and LESA conversions, for the annual irrigation report detailed in Task 2. The budget for Task 7 is $170,000, based on the cost for 1 LEPA conversions and 1 LESA conversion.</a:t>
            </a:r>
            <a:endParaRPr lang="en-US" dirty="0"/>
          </a:p>
        </p:txBody>
      </p:sp>
      <p:sp>
        <p:nvSpPr>
          <p:cNvPr id="4" name="Date Placeholder 3">
            <a:extLst>
              <a:ext uri="{FF2B5EF4-FFF2-40B4-BE49-F238E27FC236}">
                <a16:creationId xmlns:a16="http://schemas.microsoft.com/office/drawing/2014/main" id="{D5B4FCC4-544C-13D2-87E6-E940AF09185E}"/>
              </a:ext>
            </a:extLst>
          </p:cNvPr>
          <p:cNvSpPr>
            <a:spLocks noGrp="1"/>
          </p:cNvSpPr>
          <p:nvPr>
            <p:ph type="dt" sz="half" idx="10"/>
          </p:nvPr>
        </p:nvSpPr>
        <p:spPr/>
        <p:txBody>
          <a:bodyPr/>
          <a:lstStyle/>
          <a:p>
            <a:r>
              <a:rPr lang="en-US"/>
              <a:t>6/26/2024</a:t>
            </a:r>
          </a:p>
        </p:txBody>
      </p:sp>
    </p:spTree>
    <p:extLst>
      <p:ext uri="{BB962C8B-B14F-4D97-AF65-F5344CB8AC3E}">
        <p14:creationId xmlns:p14="http://schemas.microsoft.com/office/powerpoint/2010/main" val="54242595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57E070CF9CA4145AD0489DC7233D150" ma:contentTypeVersion="10" ma:contentTypeDescription="Create a new document." ma:contentTypeScope="" ma:versionID="f8acf7e5c274e561cb40f22150093e8d">
  <xsd:schema xmlns:xsd="http://www.w3.org/2001/XMLSchema" xmlns:xs="http://www.w3.org/2001/XMLSchema" xmlns:p="http://schemas.microsoft.com/office/2006/metadata/properties" xmlns:ns2="b0799c2c-832e-4bc6-aa23-d93c2e35bbf6" xmlns:ns3="e71fa562-99d0-4584-bb89-b10475938e27" targetNamespace="http://schemas.microsoft.com/office/2006/metadata/properties" ma:root="true" ma:fieldsID="249c734daa8a8a8397fbffcb9ea92fd6" ns2:_="" ns3:_="">
    <xsd:import namespace="b0799c2c-832e-4bc6-aa23-d93c2e35bbf6"/>
    <xsd:import namespace="e71fa562-99d0-4584-bb89-b10475938e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799c2c-832e-4bc6-aa23-d93c2e35bb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1fa562-99d0-4584-bb89-b10475938e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32BA13-9297-407E-8810-573F67893B84}">
  <ds:schemaRefs>
    <ds:schemaRef ds:uri="http://schemas.microsoft.com/sharepoint/v3/contenttype/forms"/>
  </ds:schemaRefs>
</ds:datastoreItem>
</file>

<file path=customXml/itemProps2.xml><?xml version="1.0" encoding="utf-8"?>
<ds:datastoreItem xmlns:ds="http://schemas.openxmlformats.org/officeDocument/2006/customXml" ds:itemID="{70C06A60-392A-42DF-9D4B-C8C2E82B7292}">
  <ds:schemaRefs>
    <ds:schemaRef ds:uri="b0799c2c-832e-4bc6-aa23-d93c2e35bbf6"/>
    <ds:schemaRef ds:uri="e71fa562-99d0-4584-bb89-b10475938e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857</TotalTime>
  <Words>686</Words>
  <Application>Microsoft Office PowerPoint</Application>
  <PresentationFormat>On-screen Show (4:3)</PresentationFormat>
  <Paragraphs>75</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ElsevierGulliver</vt:lpstr>
      <vt:lpstr>Times New Roman</vt:lpstr>
      <vt:lpstr>1_Office Theme</vt:lpstr>
      <vt:lpstr>Monthly Update  Irrigation Efficiency Study and Farm Assessments</vt:lpstr>
      <vt:lpstr>Existing LESA/LEPA Systems in Sierra Valley</vt:lpstr>
      <vt:lpstr>LEPA vs. LESA</vt:lpstr>
      <vt:lpstr>LEPA vs. LESA</vt:lpstr>
      <vt:lpstr>Soil Moisture Meters at Grandi Span 6</vt:lpstr>
      <vt:lpstr>Initial Data from 0 to 48” Soil  Moisture Probe Roberti Pivot 13</vt:lpstr>
      <vt:lpstr>Soil Moisture Sensors/Stations</vt:lpstr>
      <vt:lpstr>Plumas County Grant Task 7</vt:lpstr>
      <vt:lpstr>Plumas County Grant Task 7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Gowan</dc:creator>
  <cp:lastModifiedBy>Steve Reich</cp:lastModifiedBy>
  <cp:revision>19</cp:revision>
  <dcterms:created xsi:type="dcterms:W3CDTF">2016-09-19T21:18:15Z</dcterms:created>
  <dcterms:modified xsi:type="dcterms:W3CDTF">2024-08-20T00:54:51Z</dcterms:modified>
</cp:coreProperties>
</file>